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66" r:id="rId2"/>
    <p:sldId id="256" r:id="rId3"/>
    <p:sldId id="257" r:id="rId4"/>
    <p:sldId id="270" r:id="rId5"/>
    <p:sldId id="267" r:id="rId6"/>
    <p:sldId id="259" r:id="rId7"/>
    <p:sldId id="260" r:id="rId8"/>
    <p:sldId id="261" r:id="rId9"/>
    <p:sldId id="268" r:id="rId10"/>
    <p:sldId id="262" r:id="rId11"/>
    <p:sldId id="263" r:id="rId12"/>
    <p:sldId id="264" r:id="rId13"/>
    <p:sldId id="265"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CA" dirty="0"/>
              <a:t>Baisse du nombre de Martinets </a:t>
            </a:r>
            <a:r>
              <a:rPr lang="fr-CA" dirty="0" smtClean="0"/>
              <a:t>ramoneurs au Canada</a:t>
            </a:r>
            <a:r>
              <a:rPr lang="fr-CA" baseline="0" dirty="0" smtClean="0"/>
              <a:t> </a:t>
            </a:r>
            <a:r>
              <a:rPr lang="fr-CA" dirty="0" smtClean="0"/>
              <a:t> </a:t>
            </a:r>
            <a:r>
              <a:rPr lang="fr-CA" baseline="0" dirty="0" smtClean="0"/>
              <a:t>: une chute de 90%  en 40 ans </a:t>
            </a:r>
            <a:r>
              <a:rPr lang="fr-CA" dirty="0" smtClean="0"/>
              <a:t> </a:t>
            </a:r>
            <a:endParaRPr lang="fr-CA" dirty="0"/>
          </a:p>
        </c:rich>
      </c:tx>
      <c:layout/>
      <c:overlay val="0"/>
    </c:title>
    <c:autoTitleDeleted val="0"/>
    <c:plotArea>
      <c:layout/>
      <c:pieChart>
        <c:varyColors val="1"/>
        <c:ser>
          <c:idx val="0"/>
          <c:order val="0"/>
          <c:tx>
            <c:strRef>
              <c:f>Feuil1!$B$1</c:f>
              <c:strCache>
                <c:ptCount val="1"/>
                <c:pt idx="0">
                  <c:v>Baisse du nombre de Martinets ramoneurs </c:v>
                </c:pt>
              </c:strCache>
            </c:strRef>
          </c:tx>
          <c:spPr>
            <a:solidFill>
              <a:schemeClr val="accent2"/>
            </a:solidFill>
          </c:spPr>
          <c:dPt>
            <c:idx val="0"/>
            <c:bubble3D val="0"/>
            <c:spPr>
              <a:solidFill>
                <a:schemeClr val="accent1">
                  <a:lumMod val="75000"/>
                </a:schemeClr>
              </a:solidFill>
            </c:spPr>
          </c:dPt>
          <c:dPt>
            <c:idx val="1"/>
            <c:bubble3D val="0"/>
            <c:spPr>
              <a:solidFill>
                <a:srgbClr val="FF0000"/>
              </a:solidFill>
              <a:ln>
                <a:solidFill>
                  <a:srgbClr val="FF0000"/>
                </a:solidFill>
              </a:ln>
            </c:spPr>
          </c:dPt>
          <c:cat>
            <c:numRef>
              <c:f>Feuil1!$A$2:$A$3</c:f>
              <c:numCache>
                <c:formatCode>General</c:formatCode>
                <c:ptCount val="2"/>
                <c:pt idx="0">
                  <c:v>1970</c:v>
                </c:pt>
                <c:pt idx="1">
                  <c:v>2014</c:v>
                </c:pt>
              </c:numCache>
            </c:numRef>
          </c:cat>
          <c:val>
            <c:numRef>
              <c:f>Feuil1!$B$2:$B$3</c:f>
              <c:numCache>
                <c:formatCode>General</c:formatCode>
                <c:ptCount val="2"/>
                <c:pt idx="0">
                  <c:v>100</c:v>
                </c:pt>
                <c:pt idx="1">
                  <c:v>10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Population des adultes</a:t>
            </a:r>
            <a:r>
              <a:rPr lang="en-US" sz="1800" baseline="0" dirty="0" smtClean="0"/>
              <a:t> </a:t>
            </a:r>
            <a:r>
              <a:rPr lang="en-US" sz="1800" dirty="0" smtClean="0"/>
              <a:t>nicheurs </a:t>
            </a:r>
            <a:endParaRPr lang="en-US" sz="1800" dirty="0"/>
          </a:p>
        </c:rich>
      </c:tx>
      <c:layout>
        <c:manualLayout>
          <c:xMode val="edge"/>
          <c:yMode val="edge"/>
          <c:x val="0.14691445941343495"/>
          <c:y val="4.4092323075213866E-2"/>
        </c:manualLayout>
      </c:layout>
      <c:overlay val="0"/>
    </c:title>
    <c:autoTitleDeleted val="0"/>
    <c:plotArea>
      <c:layout/>
      <c:barChart>
        <c:barDir val="col"/>
        <c:grouping val="stacked"/>
        <c:varyColors val="0"/>
        <c:ser>
          <c:idx val="0"/>
          <c:order val="0"/>
          <c:tx>
            <c:strRef>
              <c:f>Feuil1!$B$1</c:f>
              <c:strCache>
                <c:ptCount val="1"/>
                <c:pt idx="0">
                  <c:v>Population</c:v>
                </c:pt>
              </c:strCache>
            </c:strRef>
          </c:tx>
          <c:invertIfNegative val="0"/>
          <c:cat>
            <c:strRef>
              <c:f>Feuil1!$A$2:$A$3</c:f>
              <c:strCache>
                <c:ptCount val="2"/>
                <c:pt idx="0">
                  <c:v>Canada</c:v>
                </c:pt>
                <c:pt idx="1">
                  <c:v>Québec </c:v>
                </c:pt>
              </c:strCache>
            </c:strRef>
          </c:cat>
          <c:val>
            <c:numRef>
              <c:f>Feuil1!$B$2:$B$3</c:f>
              <c:numCache>
                <c:formatCode>General</c:formatCode>
                <c:ptCount val="2"/>
                <c:pt idx="0">
                  <c:v>17000</c:v>
                </c:pt>
                <c:pt idx="1">
                  <c:v>2500</c:v>
                </c:pt>
              </c:numCache>
            </c:numRef>
          </c:val>
        </c:ser>
        <c:dLbls>
          <c:showLegendKey val="0"/>
          <c:showVal val="0"/>
          <c:showCatName val="0"/>
          <c:showSerName val="0"/>
          <c:showPercent val="0"/>
          <c:showBubbleSize val="0"/>
        </c:dLbls>
        <c:gapWidth val="150"/>
        <c:overlap val="100"/>
        <c:axId val="33009024"/>
        <c:axId val="33010816"/>
      </c:barChart>
      <c:catAx>
        <c:axId val="33009024"/>
        <c:scaling>
          <c:orientation val="minMax"/>
        </c:scaling>
        <c:delete val="0"/>
        <c:axPos val="b"/>
        <c:majorTickMark val="out"/>
        <c:minorTickMark val="none"/>
        <c:tickLblPos val="nextTo"/>
        <c:crossAx val="33010816"/>
        <c:crosses val="autoZero"/>
        <c:auto val="1"/>
        <c:lblAlgn val="ctr"/>
        <c:lblOffset val="100"/>
        <c:noMultiLvlLbl val="0"/>
      </c:catAx>
      <c:valAx>
        <c:axId val="33010816"/>
        <c:scaling>
          <c:orientation val="minMax"/>
        </c:scaling>
        <c:delete val="0"/>
        <c:axPos val="l"/>
        <c:majorGridlines/>
        <c:numFmt formatCode="General" sourceLinked="1"/>
        <c:majorTickMark val="out"/>
        <c:minorTickMark val="none"/>
        <c:tickLblPos val="nextTo"/>
        <c:crossAx val="33009024"/>
        <c:crosses val="autoZero"/>
        <c:crossBetween val="between"/>
      </c:valAx>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8C4D599-197F-4799-9F79-39BAF193F2CA}" type="datetimeFigureOut">
              <a:rPr lang="fr-CA" smtClean="0"/>
              <a:t>2018-10-03</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DDD5C531-D413-402F-A204-D0429AA71C98}" type="slidenum">
              <a:rPr lang="fr-CA" smtClean="0"/>
              <a:t>‹N°›</a:t>
            </a:fld>
            <a:endParaRPr lang="fr-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8C4D599-197F-4799-9F79-39BAF193F2CA}" type="datetimeFigureOut">
              <a:rPr lang="fr-CA" smtClean="0"/>
              <a:t>2018-10-03</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DDD5C531-D413-402F-A204-D0429AA71C98}" type="slidenum">
              <a:rPr lang="fr-CA" smtClean="0"/>
              <a:t>‹N°›</a:t>
            </a:fld>
            <a:endParaRPr lang="fr-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A8C4D599-197F-4799-9F79-39BAF193F2CA}" type="datetimeFigureOut">
              <a:rPr lang="fr-CA" smtClean="0"/>
              <a:t>2018-10-03</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DDD5C531-D413-402F-A204-D0429AA71C98}" type="slidenum">
              <a:rPr lang="fr-CA" smtClean="0"/>
              <a:t>‹N°›</a:t>
            </a:fld>
            <a:endParaRPr lang="fr-CA"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8C4D599-197F-4799-9F79-39BAF193F2CA}" type="datetimeFigureOut">
              <a:rPr lang="fr-CA" smtClean="0"/>
              <a:t>2018-10-03</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DDD5C531-D413-402F-A204-D0429AA71C98}" type="slidenum">
              <a:rPr lang="fr-CA" smtClean="0"/>
              <a:t>‹N°›</a:t>
            </a:fld>
            <a:endParaRPr lang="fr-CA" dirty="0"/>
          </a:p>
        </p:txBody>
      </p:sp>
      <p:sp>
        <p:nvSpPr>
          <p:cNvPr id="7" name="Title 6"/>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8C4D599-197F-4799-9F79-39BAF193F2CA}" type="datetimeFigureOut">
              <a:rPr lang="fr-CA" smtClean="0"/>
              <a:t>2018-10-03</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DDD5C531-D413-402F-A204-D0429AA71C98}" type="slidenum">
              <a:rPr lang="fr-CA" smtClean="0"/>
              <a:t>‹N°›</a:t>
            </a:fld>
            <a:endParaRPr lang="fr-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A8C4D599-197F-4799-9F79-39BAF193F2CA}" type="datetimeFigureOut">
              <a:rPr lang="fr-CA" smtClean="0"/>
              <a:t>2018-10-03</a:t>
            </a:fld>
            <a:endParaRPr lang="fr-CA" dirty="0"/>
          </a:p>
        </p:txBody>
      </p:sp>
      <p:sp>
        <p:nvSpPr>
          <p:cNvPr id="6" name="Footer Placeholder 5"/>
          <p:cNvSpPr>
            <a:spLocks noGrp="1"/>
          </p:cNvSpPr>
          <p:nvPr>
            <p:ph type="ftr" sz="quarter" idx="11"/>
          </p:nvPr>
        </p:nvSpPr>
        <p:spPr/>
        <p:txBody>
          <a:bodyPr/>
          <a:lstStyle/>
          <a:p>
            <a:endParaRPr lang="fr-CA" dirty="0"/>
          </a:p>
        </p:txBody>
      </p:sp>
      <p:sp>
        <p:nvSpPr>
          <p:cNvPr id="7" name="Slide Number Placeholder 6"/>
          <p:cNvSpPr>
            <a:spLocks noGrp="1"/>
          </p:cNvSpPr>
          <p:nvPr>
            <p:ph type="sldNum" sz="quarter" idx="12"/>
          </p:nvPr>
        </p:nvSpPr>
        <p:spPr/>
        <p:txBody>
          <a:bodyPr/>
          <a:lstStyle/>
          <a:p>
            <a:fld id="{DDD5C531-D413-402F-A204-D0429AA71C98}" type="slidenum">
              <a:rPr lang="fr-CA" smtClean="0"/>
              <a:t>‹N°›</a:t>
            </a:fld>
            <a:endParaRPr lang="fr-CA" dirty="0"/>
          </a:p>
        </p:txBody>
      </p:sp>
      <p:sp>
        <p:nvSpPr>
          <p:cNvPr id="9" name="Content Placeholder 8"/>
          <p:cNvSpPr>
            <a:spLocks noGrp="1"/>
          </p:cNvSpPr>
          <p:nvPr>
            <p:ph sz="quarter" idx="13"/>
          </p:nvPr>
        </p:nvSpPr>
        <p:spPr>
          <a:xfrm>
            <a:off x="676655"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8C4D599-197F-4799-9F79-39BAF193F2CA}" type="datetimeFigureOut">
              <a:rPr lang="fr-CA" smtClean="0"/>
              <a:t>2018-10-03</a:t>
            </a:fld>
            <a:endParaRPr lang="fr-CA" dirty="0"/>
          </a:p>
        </p:txBody>
      </p:sp>
      <p:sp>
        <p:nvSpPr>
          <p:cNvPr id="8" name="Footer Placeholder 7"/>
          <p:cNvSpPr>
            <a:spLocks noGrp="1"/>
          </p:cNvSpPr>
          <p:nvPr>
            <p:ph type="ftr" sz="quarter" idx="11"/>
          </p:nvPr>
        </p:nvSpPr>
        <p:spPr/>
        <p:txBody>
          <a:bodyPr/>
          <a:lstStyle/>
          <a:p>
            <a:endParaRPr lang="fr-CA" dirty="0"/>
          </a:p>
        </p:txBody>
      </p:sp>
      <p:sp>
        <p:nvSpPr>
          <p:cNvPr id="9" name="Slide Number Placeholder 8"/>
          <p:cNvSpPr>
            <a:spLocks noGrp="1"/>
          </p:cNvSpPr>
          <p:nvPr>
            <p:ph type="sldNum" sz="quarter" idx="12"/>
          </p:nvPr>
        </p:nvSpPr>
        <p:spPr/>
        <p:txBody>
          <a:bodyPr/>
          <a:lstStyle/>
          <a:p>
            <a:fld id="{DDD5C531-D413-402F-A204-D0429AA71C98}" type="slidenum">
              <a:rPr lang="fr-CA" smtClean="0"/>
              <a:t>‹N°›</a:t>
            </a:fld>
            <a:endParaRPr lang="fr-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A8C4D599-197F-4799-9F79-39BAF193F2CA}" type="datetimeFigureOut">
              <a:rPr lang="fr-CA" smtClean="0"/>
              <a:t>2018-10-03</a:t>
            </a:fld>
            <a:endParaRPr lang="fr-CA" dirty="0"/>
          </a:p>
        </p:txBody>
      </p:sp>
      <p:sp>
        <p:nvSpPr>
          <p:cNvPr id="4" name="Footer Placeholder 3"/>
          <p:cNvSpPr>
            <a:spLocks noGrp="1"/>
          </p:cNvSpPr>
          <p:nvPr>
            <p:ph type="ftr" sz="quarter" idx="11"/>
          </p:nvPr>
        </p:nvSpPr>
        <p:spPr/>
        <p:txBody>
          <a:bodyPr/>
          <a:lstStyle/>
          <a:p>
            <a:endParaRPr lang="fr-CA" dirty="0"/>
          </a:p>
        </p:txBody>
      </p:sp>
      <p:sp>
        <p:nvSpPr>
          <p:cNvPr id="5" name="Slide Number Placeholder 4"/>
          <p:cNvSpPr>
            <a:spLocks noGrp="1"/>
          </p:cNvSpPr>
          <p:nvPr>
            <p:ph type="sldNum" sz="quarter" idx="12"/>
          </p:nvPr>
        </p:nvSpPr>
        <p:spPr/>
        <p:txBody>
          <a:bodyPr/>
          <a:lstStyle/>
          <a:p>
            <a:fld id="{DDD5C531-D413-402F-A204-D0429AA71C98}" type="slidenum">
              <a:rPr lang="fr-CA" smtClean="0"/>
              <a:t>‹N°›</a:t>
            </a:fld>
            <a:endParaRPr lang="fr-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A8C4D599-197F-4799-9F79-39BAF193F2CA}" type="datetimeFigureOut">
              <a:rPr lang="fr-CA" smtClean="0"/>
              <a:t>2018-10-03</a:t>
            </a:fld>
            <a:endParaRPr lang="fr-CA" dirty="0"/>
          </a:p>
        </p:txBody>
      </p:sp>
      <p:sp>
        <p:nvSpPr>
          <p:cNvPr id="3" name="Footer Placeholder 2"/>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DDD5C531-D413-402F-A204-D0429AA71C98}" type="slidenum">
              <a:rPr lang="fr-CA" smtClean="0"/>
              <a:t>‹N°›</a:t>
            </a:fld>
            <a:endParaRPr lang="fr-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A8C4D599-197F-4799-9F79-39BAF193F2CA}" type="datetimeFigureOut">
              <a:rPr lang="fr-CA" smtClean="0"/>
              <a:t>2018-10-03</a:t>
            </a:fld>
            <a:endParaRPr lang="fr-CA" dirty="0"/>
          </a:p>
        </p:txBody>
      </p:sp>
      <p:sp>
        <p:nvSpPr>
          <p:cNvPr id="6" name="Footer Placeholder 5"/>
          <p:cNvSpPr>
            <a:spLocks noGrp="1"/>
          </p:cNvSpPr>
          <p:nvPr>
            <p:ph type="ftr" sz="quarter" idx="11"/>
          </p:nvPr>
        </p:nvSpPr>
        <p:spPr/>
        <p:txBody>
          <a:bodyPr/>
          <a:lstStyle/>
          <a:p>
            <a:endParaRPr lang="fr-CA" dirty="0"/>
          </a:p>
        </p:txBody>
      </p:sp>
      <p:sp>
        <p:nvSpPr>
          <p:cNvPr id="7" name="Slide Number Placeholder 6"/>
          <p:cNvSpPr>
            <a:spLocks noGrp="1"/>
          </p:cNvSpPr>
          <p:nvPr>
            <p:ph type="sldNum" sz="quarter" idx="12"/>
          </p:nvPr>
        </p:nvSpPr>
        <p:spPr/>
        <p:txBody>
          <a:bodyPr/>
          <a:lstStyle/>
          <a:p>
            <a:fld id="{DDD5C531-D413-402F-A204-D0429AA71C98}" type="slidenum">
              <a:rPr lang="fr-CA" smtClean="0"/>
              <a:t>‹N°›</a:t>
            </a:fld>
            <a:endParaRPr lang="fr-CA"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8C4D599-197F-4799-9F79-39BAF193F2CA}" type="datetimeFigureOut">
              <a:rPr lang="fr-CA" smtClean="0"/>
              <a:t>2018-10-03</a:t>
            </a:fld>
            <a:endParaRPr lang="fr-CA" dirty="0"/>
          </a:p>
        </p:txBody>
      </p:sp>
      <p:sp>
        <p:nvSpPr>
          <p:cNvPr id="6" name="Footer Placeholder 5"/>
          <p:cNvSpPr>
            <a:spLocks noGrp="1"/>
          </p:cNvSpPr>
          <p:nvPr>
            <p:ph type="ftr" sz="quarter" idx="11"/>
          </p:nvPr>
        </p:nvSpPr>
        <p:spPr/>
        <p:txBody>
          <a:bodyPr/>
          <a:lstStyle/>
          <a:p>
            <a:endParaRPr lang="fr-CA" dirty="0"/>
          </a:p>
        </p:txBody>
      </p:sp>
      <p:sp>
        <p:nvSpPr>
          <p:cNvPr id="7" name="Slide Number Placeholder 6"/>
          <p:cNvSpPr>
            <a:spLocks noGrp="1"/>
          </p:cNvSpPr>
          <p:nvPr>
            <p:ph type="sldNum" sz="quarter" idx="12"/>
          </p:nvPr>
        </p:nvSpPr>
        <p:spPr/>
        <p:txBody>
          <a:bodyPr/>
          <a:lstStyle/>
          <a:p>
            <a:fld id="{DDD5C531-D413-402F-A204-D0429AA71C98}" type="slidenum">
              <a:rPr lang="fr-CA" smtClean="0"/>
              <a:t>‹N°›</a:t>
            </a:fld>
            <a:endParaRPr lang="fr-CA"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8C4D599-197F-4799-9F79-39BAF193F2CA}" type="datetimeFigureOut">
              <a:rPr lang="fr-CA" smtClean="0"/>
              <a:t>2018-10-03</a:t>
            </a:fld>
            <a:endParaRPr lang="fr-CA"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r-CA"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DD5C531-D413-402F-A204-D0429AA71C98}" type="slidenum">
              <a:rPr lang="fr-CA" smtClean="0"/>
              <a:t>‹N°›</a:t>
            </a:fld>
            <a:endParaRPr lang="fr-CA"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s://biogenus.ca/animaux/martinet-ramoneu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www.flickr.com/photos/27395680@N04/897923691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auvegardenature.org/boutiqu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0" y="5643578"/>
            <a:ext cx="9144000" cy="1071570"/>
            <a:chOff x="0" y="5643578"/>
            <a:chExt cx="9144000" cy="1071570"/>
          </a:xfrm>
          <a:noFill/>
        </p:grpSpPr>
        <p:sp>
          <p:nvSpPr>
            <p:cNvPr id="8" name="Rectangle 7"/>
            <p:cNvSpPr/>
            <p:nvPr/>
          </p:nvSpPr>
          <p:spPr>
            <a:xfrm>
              <a:off x="0" y="5643578"/>
              <a:ext cx="9144000" cy="10715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5"/>
            <p:cNvPicPr>
              <a:picLocks noChangeAspect="1" noChangeArrowheads="1"/>
            </p:cNvPicPr>
            <p:nvPr/>
          </p:nvPicPr>
          <p:blipFill>
            <a:blip r:embed="rId2"/>
            <a:srcRect/>
            <a:stretch>
              <a:fillRect/>
            </a:stretch>
          </p:blipFill>
          <p:spPr bwMode="auto">
            <a:xfrm>
              <a:off x="115273" y="5643578"/>
              <a:ext cx="2599339" cy="1071570"/>
            </a:xfrm>
            <a:prstGeom prst="rect">
              <a:avLst/>
            </a:prstGeom>
            <a:grpFill/>
            <a:ln w="9525">
              <a:noFill/>
              <a:miter lim="800000"/>
              <a:headEnd type="none" w="sm" len="sm"/>
              <a:tailEnd type="none" w="sm" len="sm"/>
            </a:ln>
          </p:spPr>
        </p:pic>
        <p:sp>
          <p:nvSpPr>
            <p:cNvPr id="10" name="ZoneTexte 9"/>
            <p:cNvSpPr txBox="1"/>
            <p:nvPr/>
          </p:nvSpPr>
          <p:spPr>
            <a:xfrm>
              <a:off x="2928926" y="5720380"/>
              <a:ext cx="3143272" cy="923330"/>
            </a:xfrm>
            <a:prstGeom prst="rect">
              <a:avLst/>
            </a:prstGeom>
            <a:grpFill/>
          </p:spPr>
          <p:txBody>
            <a:bodyPr wrap="square" rtlCol="0">
              <a:spAutoFit/>
            </a:bodyPr>
            <a:lstStyle/>
            <a:p>
              <a:r>
                <a:rPr lang="fr-CA" b="1" dirty="0" smtClean="0">
                  <a:latin typeface="Verdana" pitchFamily="34" charset="0"/>
                  <a:ea typeface="Verdana" pitchFamily="34" charset="0"/>
                  <a:cs typeface="Verdana" pitchFamily="34" charset="0"/>
                </a:rPr>
                <a:t>www.creat08.ca </a:t>
              </a:r>
              <a:br>
                <a:rPr lang="fr-CA" b="1" dirty="0" smtClean="0">
                  <a:latin typeface="Verdana" pitchFamily="34" charset="0"/>
                  <a:ea typeface="Verdana" pitchFamily="34" charset="0"/>
                  <a:cs typeface="Verdana" pitchFamily="34" charset="0"/>
                </a:rPr>
              </a:br>
              <a:r>
                <a:rPr lang="fr-CA" b="1" dirty="0" smtClean="0">
                  <a:latin typeface="Verdana" pitchFamily="34" charset="0"/>
                  <a:ea typeface="Verdana" pitchFamily="34" charset="0"/>
                  <a:cs typeface="Verdana" pitchFamily="34" charset="0"/>
                </a:rPr>
                <a:t>819 762-5770</a:t>
              </a:r>
              <a:r>
                <a:rPr lang="fr-CA" dirty="0" smtClean="0">
                  <a:latin typeface="Verdana" pitchFamily="34" charset="0"/>
                  <a:ea typeface="Verdana" pitchFamily="34" charset="0"/>
                  <a:cs typeface="Verdana" pitchFamily="34" charset="0"/>
                </a:rPr>
                <a:t/>
              </a:r>
              <a:br>
                <a:rPr lang="fr-CA" dirty="0" smtClean="0">
                  <a:latin typeface="Verdana" pitchFamily="34" charset="0"/>
                  <a:ea typeface="Verdana" pitchFamily="34" charset="0"/>
                  <a:cs typeface="Verdana" pitchFamily="34" charset="0"/>
                </a:rPr>
              </a:br>
              <a:r>
                <a:rPr lang="fr-CA" b="1" dirty="0" smtClean="0">
                  <a:latin typeface="Verdana" pitchFamily="34" charset="0"/>
                  <a:ea typeface="Verdana" pitchFamily="34" charset="0"/>
                  <a:cs typeface="Verdana" pitchFamily="34" charset="0"/>
                </a:rPr>
                <a:t>info@creat08.ca</a:t>
              </a:r>
              <a:endParaRPr lang="fr-CA" dirty="0">
                <a:latin typeface="Verdana" pitchFamily="34" charset="0"/>
                <a:ea typeface="Verdana" pitchFamily="34" charset="0"/>
                <a:cs typeface="Verdana" pitchFamily="34" charset="0"/>
              </a:endParaRPr>
            </a:p>
          </p:txBody>
        </p:sp>
        <p:sp>
          <p:nvSpPr>
            <p:cNvPr id="11" name="ZoneTexte 10"/>
            <p:cNvSpPr txBox="1"/>
            <p:nvPr/>
          </p:nvSpPr>
          <p:spPr>
            <a:xfrm>
              <a:off x="6215074" y="5786454"/>
              <a:ext cx="2928926" cy="830997"/>
            </a:xfrm>
            <a:prstGeom prst="rect">
              <a:avLst/>
            </a:prstGeom>
            <a:grpFill/>
          </p:spPr>
          <p:txBody>
            <a:bodyPr wrap="square" rtlCol="0">
              <a:spAutoFit/>
            </a:bodyPr>
            <a:lstStyle/>
            <a:p>
              <a:r>
                <a:rPr lang="fr-CA" sz="1600" b="1" dirty="0" smtClean="0">
                  <a:latin typeface="Verdana" pitchFamily="34" charset="0"/>
                  <a:ea typeface="Verdana" pitchFamily="34" charset="0"/>
                  <a:cs typeface="Verdana" pitchFamily="34" charset="0"/>
                </a:rPr>
                <a:t>facebook.com/creat08            </a:t>
              </a:r>
            </a:p>
            <a:p>
              <a:r>
                <a:rPr lang="fr-CA" sz="1600" b="1" dirty="0" smtClean="0">
                  <a:latin typeface="Verdana" pitchFamily="34" charset="0"/>
                  <a:ea typeface="Verdana" pitchFamily="34" charset="0"/>
                  <a:cs typeface="Verdana" pitchFamily="34" charset="0"/>
                </a:rPr>
                <a:t>twitter.com/CREAT_08 </a:t>
              </a:r>
              <a:endParaRPr lang="fr-CA" sz="1600" b="1" dirty="0">
                <a:latin typeface="Verdana" pitchFamily="34" charset="0"/>
                <a:ea typeface="Verdana" pitchFamily="34" charset="0"/>
                <a:cs typeface="Verdana" pitchFamily="34" charset="0"/>
              </a:endParaRPr>
            </a:p>
          </p:txBody>
        </p:sp>
        <p:pic>
          <p:nvPicPr>
            <p:cNvPr id="13" name="Image 12" descr="Twitter_Logo.gif"/>
            <p:cNvPicPr>
              <a:picLocks noChangeAspect="1"/>
            </p:cNvPicPr>
            <p:nvPr/>
          </p:nvPicPr>
          <p:blipFill>
            <a:blip r:embed="rId3"/>
            <a:stretch>
              <a:fillRect/>
            </a:stretch>
          </p:blipFill>
          <p:spPr>
            <a:xfrm>
              <a:off x="5895984" y="6262707"/>
              <a:ext cx="357190" cy="357190"/>
            </a:xfrm>
            <a:prstGeom prst="rect">
              <a:avLst/>
            </a:prstGeom>
            <a:grpFill/>
          </p:spPr>
        </p:pic>
        <p:pic>
          <p:nvPicPr>
            <p:cNvPr id="14" name="Image 13" descr="logo_facebook.png"/>
            <p:cNvPicPr>
              <a:picLocks noChangeAspect="1"/>
            </p:cNvPicPr>
            <p:nvPr/>
          </p:nvPicPr>
          <p:blipFill>
            <a:blip r:embed="rId4" cstate="print"/>
            <a:stretch>
              <a:fillRect/>
            </a:stretch>
          </p:blipFill>
          <p:spPr>
            <a:xfrm>
              <a:off x="5929322" y="5786454"/>
              <a:ext cx="357190" cy="357190"/>
            </a:xfrm>
            <a:prstGeom prst="rect">
              <a:avLst/>
            </a:prstGeom>
            <a:grpFill/>
          </p:spPr>
        </p:pic>
      </p:grpSp>
      <p:pic>
        <p:nvPicPr>
          <p:cNvPr id="26" name="Picture 5"/>
          <p:cNvPicPr>
            <a:picLocks noChangeAspect="1" noChangeArrowheads="1"/>
          </p:cNvPicPr>
          <p:nvPr/>
        </p:nvPicPr>
        <p:blipFill>
          <a:blip r:embed="rId2"/>
          <a:srcRect/>
          <a:stretch>
            <a:fillRect/>
          </a:stretch>
        </p:blipFill>
        <p:spPr bwMode="auto">
          <a:xfrm>
            <a:off x="2260832" y="201403"/>
            <a:ext cx="4505463" cy="1857364"/>
          </a:xfrm>
          <a:prstGeom prst="rect">
            <a:avLst/>
          </a:prstGeom>
          <a:noFill/>
          <a:ln w="9525">
            <a:noFill/>
            <a:miter lim="800000"/>
            <a:headEnd type="none" w="sm" len="sm"/>
            <a:tailEnd type="none" w="sm" len="sm"/>
          </a:ln>
        </p:spPr>
      </p:pic>
      <p:sp>
        <p:nvSpPr>
          <p:cNvPr id="30" name="ZoneTexte 29"/>
          <p:cNvSpPr txBox="1"/>
          <p:nvPr/>
        </p:nvSpPr>
        <p:spPr>
          <a:xfrm>
            <a:off x="0" y="2000240"/>
            <a:ext cx="9144000" cy="646331"/>
          </a:xfrm>
          <a:prstGeom prst="rect">
            <a:avLst/>
          </a:prstGeom>
          <a:noFill/>
        </p:spPr>
        <p:txBody>
          <a:bodyPr wrap="square" rtlCol="0">
            <a:spAutoFit/>
          </a:bodyPr>
          <a:lstStyle/>
          <a:p>
            <a:pPr algn="ctr"/>
            <a:r>
              <a:rPr lang="fr-CA" sz="3600" b="1" dirty="0" smtClean="0">
                <a:latin typeface="Verdana" pitchFamily="34" charset="0"/>
                <a:ea typeface="Verdana" pitchFamily="34" charset="0"/>
                <a:cs typeface="Verdana" pitchFamily="34" charset="0"/>
              </a:rPr>
              <a:t>Notre mission  </a:t>
            </a:r>
            <a:endParaRPr lang="fr-CA" sz="3600" b="1" dirty="0">
              <a:latin typeface="Verdana" pitchFamily="34" charset="0"/>
              <a:ea typeface="Verdana" pitchFamily="34" charset="0"/>
              <a:cs typeface="Verdana" pitchFamily="34" charset="0"/>
            </a:endParaRPr>
          </a:p>
        </p:txBody>
      </p:sp>
      <p:pic>
        <p:nvPicPr>
          <p:cNvPr id="12" name="Image 11" descr="Copie pour powerpoint CREAT.png"/>
          <p:cNvPicPr>
            <a:picLocks noChangeAspect="1"/>
          </p:cNvPicPr>
          <p:nvPr/>
        </p:nvPicPr>
        <p:blipFill>
          <a:blip r:embed="rId5"/>
          <a:stretch>
            <a:fillRect/>
          </a:stretch>
        </p:blipFill>
        <p:spPr>
          <a:xfrm>
            <a:off x="0" y="2714620"/>
            <a:ext cx="9144000" cy="2286000"/>
          </a:xfrm>
          <a:prstGeom prst="rect">
            <a:avLst/>
          </a:prstGeom>
        </p:spPr>
      </p:pic>
    </p:spTree>
    <p:extLst>
      <p:ext uri="{BB962C8B-B14F-4D97-AF65-F5344CB8AC3E}">
        <p14:creationId xmlns:p14="http://schemas.microsoft.com/office/powerpoint/2010/main" val="2327539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492896"/>
            <a:ext cx="8496944" cy="3960439"/>
          </a:xfrm>
        </p:spPr>
        <p:txBody>
          <a:bodyPr>
            <a:normAutofit fontScale="92500" lnSpcReduction="10000"/>
          </a:bodyPr>
          <a:lstStyle/>
          <a:p>
            <a:pPr algn="just"/>
            <a:r>
              <a:rPr lang="fr-CA" sz="2200" dirty="0" smtClean="0"/>
              <a:t>Avoir sur sa localité des cheminées utilisées par l’oiseau est une </a:t>
            </a:r>
            <a:r>
              <a:rPr lang="fr-CA" sz="2200" b="1" dirty="0" smtClean="0"/>
              <a:t>chance</a:t>
            </a:r>
            <a:r>
              <a:rPr lang="fr-CA" sz="2200" dirty="0" smtClean="0"/>
              <a:t> : ces sites sont exceptionnels. Faire connaître les oiseaux et la richesse des habitats d’un site peut participer au développement écotouristique de la MRC de Témiscamingue;</a:t>
            </a:r>
          </a:p>
          <a:p>
            <a:pPr marL="0" indent="0" algn="just">
              <a:buNone/>
            </a:pPr>
            <a:r>
              <a:rPr lang="fr-CA" sz="2200" dirty="0" smtClean="0"/>
              <a:t> </a:t>
            </a:r>
          </a:p>
          <a:p>
            <a:pPr algn="just"/>
            <a:r>
              <a:rPr lang="fr-CA" sz="2200" dirty="0" smtClean="0"/>
              <a:t>Possibilité de faire des activités éducatives avec les élèves de la MRC : </a:t>
            </a:r>
            <a:r>
              <a:rPr lang="fr-CA" sz="2200" b="1" dirty="0" smtClean="0"/>
              <a:t>écoles modèles </a:t>
            </a:r>
            <a:r>
              <a:rPr lang="fr-CA" sz="2200" dirty="0" smtClean="0"/>
              <a:t>pour la conservation du Martinet ramoneur pouvant servir d’exemples pour la Province. Voir site Web Biogenus </a:t>
            </a:r>
            <a:r>
              <a:rPr lang="fr-CA" sz="2200" dirty="0"/>
              <a:t>: </a:t>
            </a:r>
            <a:r>
              <a:rPr lang="fr-CA" sz="2200" dirty="0">
                <a:hlinkClick r:id="rId2"/>
              </a:rPr>
              <a:t>https://biogenus.ca/animaux/martinet-ramoneur</a:t>
            </a:r>
            <a:r>
              <a:rPr lang="fr-CA" sz="2200" dirty="0" smtClean="0">
                <a:hlinkClick r:id="rId2"/>
              </a:rPr>
              <a:t>/</a:t>
            </a:r>
            <a:r>
              <a:rPr lang="fr-CA" sz="2200" dirty="0" smtClean="0"/>
              <a:t>;</a:t>
            </a:r>
          </a:p>
          <a:p>
            <a:pPr algn="just"/>
            <a:endParaRPr lang="fr-CA" sz="2200" dirty="0" smtClean="0"/>
          </a:p>
          <a:p>
            <a:pPr algn="just"/>
            <a:r>
              <a:rPr lang="fr-CA" sz="2200" dirty="0" smtClean="0"/>
              <a:t>Pérenniser et renforcer la </a:t>
            </a:r>
            <a:r>
              <a:rPr lang="fr-CA" sz="2200" b="1" dirty="0" smtClean="0"/>
              <a:t>qualité de l’environnement </a:t>
            </a:r>
            <a:r>
              <a:rPr lang="fr-CA" sz="2200" dirty="0" smtClean="0"/>
              <a:t>de la MRC de Témiscamingue et de ses municipalités : améliorer le bien-être des générations présentes et futures. </a:t>
            </a:r>
          </a:p>
          <a:p>
            <a:pPr marL="0" indent="0">
              <a:buNone/>
            </a:pPr>
            <a:endParaRPr lang="fr-CA" dirty="0"/>
          </a:p>
        </p:txBody>
      </p:sp>
      <p:sp>
        <p:nvSpPr>
          <p:cNvPr id="2" name="Titre 1"/>
          <p:cNvSpPr>
            <a:spLocks noGrp="1"/>
          </p:cNvSpPr>
          <p:nvPr>
            <p:ph type="title"/>
          </p:nvPr>
        </p:nvSpPr>
        <p:spPr/>
        <p:txBody>
          <a:bodyPr/>
          <a:lstStyle/>
          <a:p>
            <a:r>
              <a:rPr lang="fr-CA" dirty="0" smtClean="0"/>
              <a:t>Saisir l’opportunité</a:t>
            </a:r>
            <a:endParaRPr lang="fr-CA" dirty="0"/>
          </a:p>
        </p:txBody>
      </p:sp>
    </p:spTree>
    <p:extLst>
      <p:ext uri="{BB962C8B-B14F-4D97-AF65-F5344CB8AC3E}">
        <p14:creationId xmlns:p14="http://schemas.microsoft.com/office/powerpoint/2010/main" val="2012291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420888"/>
            <a:ext cx="8229600" cy="4680520"/>
          </a:xfrm>
        </p:spPr>
        <p:txBody>
          <a:bodyPr>
            <a:noAutofit/>
          </a:bodyPr>
          <a:lstStyle/>
          <a:p>
            <a:pPr algn="just"/>
            <a:r>
              <a:rPr lang="fr-CA" sz="2000" dirty="0" smtClean="0"/>
              <a:t>Le Martinet ramoneur est </a:t>
            </a:r>
            <a:r>
              <a:rPr lang="fr-CA" sz="2000" b="1" dirty="0" smtClean="0"/>
              <a:t>protégé</a:t>
            </a:r>
            <a:r>
              <a:rPr lang="fr-CA" sz="2000" dirty="0" smtClean="0"/>
              <a:t> au niveau fédéral et au niveau provincial par deux lois qui interdisent sous peine d’amendes de détruire les nids, de perturber, nuire ou tuer les oiseaux. </a:t>
            </a:r>
          </a:p>
          <a:p>
            <a:pPr algn="just"/>
            <a:r>
              <a:rPr lang="fr-CA" sz="2000" b="1" dirty="0" smtClean="0"/>
              <a:t>De mai à septembre : l’oiseau est là! </a:t>
            </a:r>
            <a:r>
              <a:rPr lang="fr-CA" sz="2000" dirty="0" smtClean="0"/>
              <a:t>Alors si malgré tout vous souhaitez faire des travaux sur les cheminées utilisées il faut absolument attendre la fin de l’été. </a:t>
            </a:r>
          </a:p>
          <a:p>
            <a:pPr algn="just"/>
            <a:r>
              <a:rPr lang="fr-CA" sz="2000" dirty="0" smtClean="0"/>
              <a:t>Des </a:t>
            </a:r>
            <a:r>
              <a:rPr lang="fr-CA" sz="2000" b="1" dirty="0" smtClean="0"/>
              <a:t>alternatives à la démolition </a:t>
            </a:r>
            <a:r>
              <a:rPr lang="fr-CA" sz="2000" dirty="0" smtClean="0"/>
              <a:t>sont toujours possibles dépendamment de l’état de la cheminée : </a:t>
            </a:r>
          </a:p>
          <a:p>
            <a:pPr marL="0" indent="0" algn="just">
              <a:buNone/>
            </a:pPr>
            <a:r>
              <a:rPr lang="fr-CA" sz="2000" dirty="0" smtClean="0"/>
              <a:t>-En bon état mais travaux de rénovation : utiliser une gaine en argile; </a:t>
            </a:r>
          </a:p>
          <a:p>
            <a:pPr marL="0" indent="0" algn="just">
              <a:buNone/>
            </a:pPr>
            <a:r>
              <a:rPr lang="fr-CA" sz="2000" dirty="0" smtClean="0"/>
              <a:t>-Mal en point : si abîmée au sommet alors couper la cheminée; </a:t>
            </a:r>
          </a:p>
          <a:p>
            <a:pPr marL="0" indent="0" algn="just">
              <a:buNone/>
            </a:pPr>
            <a:r>
              <a:rPr lang="fr-CA" sz="2000" dirty="0" smtClean="0"/>
              <a:t>-Éviter les infiltrations d’eau : un chapeau spécialement conçu pour le Martinet ramoneur existe ! </a:t>
            </a:r>
            <a:r>
              <a:rPr lang="fr-CA" sz="1400" dirty="0"/>
              <a:t>https://www.courrierlaval.com/actualites/2017/2/1/le-martinet-ramoneur-traite-aux-petits-oignons.html</a:t>
            </a:r>
          </a:p>
        </p:txBody>
      </p:sp>
      <p:sp>
        <p:nvSpPr>
          <p:cNvPr id="2" name="Titre 1"/>
          <p:cNvSpPr>
            <a:spLocks noGrp="1"/>
          </p:cNvSpPr>
          <p:nvPr>
            <p:ph type="title"/>
          </p:nvPr>
        </p:nvSpPr>
        <p:spPr/>
        <p:txBody>
          <a:bodyPr>
            <a:normAutofit/>
          </a:bodyPr>
          <a:lstStyle/>
          <a:p>
            <a:r>
              <a:rPr lang="fr-CA" sz="3600" dirty="0" smtClean="0"/>
              <a:t>Loi fédérale sur les espèces en péril et loi provinciale sur les espèces menacées </a:t>
            </a:r>
            <a:endParaRPr lang="fr-CA" sz="3600" dirty="0"/>
          </a:p>
        </p:txBody>
      </p:sp>
    </p:spTree>
    <p:extLst>
      <p:ext uri="{BB962C8B-B14F-4D97-AF65-F5344CB8AC3E}">
        <p14:creationId xmlns:p14="http://schemas.microsoft.com/office/powerpoint/2010/main" val="3011670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Merci de votre attention ! </a:t>
            </a:r>
            <a:endParaRPr lang="fr-CA" dirty="0"/>
          </a:p>
        </p:txBody>
      </p:sp>
      <p:sp>
        <p:nvSpPr>
          <p:cNvPr id="5" name="ZoneTexte 4"/>
          <p:cNvSpPr txBox="1"/>
          <p:nvPr/>
        </p:nvSpPr>
        <p:spPr>
          <a:xfrm>
            <a:off x="610683" y="2564904"/>
            <a:ext cx="4320480" cy="584775"/>
          </a:xfrm>
          <a:prstGeom prst="rect">
            <a:avLst/>
          </a:prstGeom>
          <a:noFill/>
        </p:spPr>
        <p:txBody>
          <a:bodyPr wrap="square" rtlCol="0">
            <a:spAutoFit/>
          </a:bodyPr>
          <a:lstStyle/>
          <a:p>
            <a:r>
              <a:rPr lang="fr-CA" sz="3200" b="1" dirty="0" smtClean="0"/>
              <a:t>Des questions ?</a:t>
            </a:r>
            <a:r>
              <a:rPr lang="fr-CA" sz="2400" dirty="0" smtClean="0"/>
              <a:t> </a:t>
            </a:r>
            <a:endParaRPr lang="fr-CA" sz="24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365104"/>
            <a:ext cx="3337187" cy="2221613"/>
          </a:xfrm>
          <a:prstGeom prst="rect">
            <a:avLst/>
          </a:prstGeom>
        </p:spPr>
      </p:pic>
      <p:sp>
        <p:nvSpPr>
          <p:cNvPr id="7" name="ZoneTexte 6"/>
          <p:cNvSpPr txBox="1"/>
          <p:nvPr/>
        </p:nvSpPr>
        <p:spPr>
          <a:xfrm>
            <a:off x="179512" y="6585337"/>
            <a:ext cx="1584176" cy="246221"/>
          </a:xfrm>
          <a:prstGeom prst="rect">
            <a:avLst/>
          </a:prstGeom>
          <a:noFill/>
        </p:spPr>
        <p:txBody>
          <a:bodyPr wrap="square" rtlCol="0">
            <a:spAutoFit/>
          </a:bodyPr>
          <a:lstStyle/>
          <a:p>
            <a:r>
              <a:rPr lang="fr-CA" sz="1000" dirty="0" smtClean="0"/>
              <a:t>Crédit photo : Mike Veltri </a:t>
            </a:r>
            <a:endParaRPr lang="fr-CA" sz="1000"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819" y="3862912"/>
            <a:ext cx="1972827" cy="2581652"/>
          </a:xfrm>
          <a:prstGeom prst="rect">
            <a:avLst/>
          </a:prstGeom>
        </p:spPr>
      </p:pic>
      <p:sp>
        <p:nvSpPr>
          <p:cNvPr id="9" name="ZoneTexte 8"/>
          <p:cNvSpPr txBox="1"/>
          <p:nvPr/>
        </p:nvSpPr>
        <p:spPr>
          <a:xfrm>
            <a:off x="7259228" y="6444564"/>
            <a:ext cx="1800200" cy="246221"/>
          </a:xfrm>
          <a:prstGeom prst="rect">
            <a:avLst/>
          </a:prstGeom>
          <a:noFill/>
        </p:spPr>
        <p:txBody>
          <a:bodyPr wrap="square" rtlCol="0">
            <a:spAutoFit/>
          </a:bodyPr>
          <a:lstStyle/>
          <a:p>
            <a:r>
              <a:rPr lang="fr-CA" sz="1000" dirty="0" smtClean="0"/>
              <a:t>Crédit photo : Bruce Di Labio </a:t>
            </a:r>
            <a:endParaRPr lang="fr-CA" sz="1000" dirty="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4938" y="1628800"/>
            <a:ext cx="3340114" cy="3340114"/>
          </a:xfrm>
          <a:prstGeom prst="rect">
            <a:avLst/>
          </a:prstGeom>
        </p:spPr>
      </p:pic>
      <p:sp>
        <p:nvSpPr>
          <p:cNvPr id="12" name="ZoneTexte 11"/>
          <p:cNvSpPr txBox="1"/>
          <p:nvPr/>
        </p:nvSpPr>
        <p:spPr>
          <a:xfrm>
            <a:off x="3674938" y="4985712"/>
            <a:ext cx="2049189" cy="246221"/>
          </a:xfrm>
          <a:prstGeom prst="rect">
            <a:avLst/>
          </a:prstGeom>
          <a:noFill/>
        </p:spPr>
        <p:txBody>
          <a:bodyPr wrap="square" rtlCol="0">
            <a:spAutoFit/>
          </a:bodyPr>
          <a:lstStyle/>
          <a:p>
            <a:r>
              <a:rPr lang="fr-CA" sz="1000" dirty="0" smtClean="0"/>
              <a:t>Crédit photo : George K. Peck</a:t>
            </a:r>
            <a:endParaRPr lang="fr-CA" sz="1000" dirty="0"/>
          </a:p>
        </p:txBody>
      </p:sp>
    </p:spTree>
    <p:extLst>
      <p:ext uri="{BB962C8B-B14F-4D97-AF65-F5344CB8AC3E}">
        <p14:creationId xmlns:p14="http://schemas.microsoft.com/office/powerpoint/2010/main" val="1352217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4"/>
          <p:cNvGrpSpPr/>
          <p:nvPr/>
        </p:nvGrpSpPr>
        <p:grpSpPr>
          <a:xfrm>
            <a:off x="0" y="5643578"/>
            <a:ext cx="9144000" cy="1071570"/>
            <a:chOff x="0" y="5643578"/>
            <a:chExt cx="9144000" cy="1071570"/>
          </a:xfrm>
          <a:noFill/>
        </p:grpSpPr>
        <p:sp>
          <p:nvSpPr>
            <p:cNvPr id="8" name="Rectangle 7"/>
            <p:cNvSpPr/>
            <p:nvPr/>
          </p:nvSpPr>
          <p:spPr>
            <a:xfrm>
              <a:off x="0" y="5643578"/>
              <a:ext cx="9144000" cy="10715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5"/>
            <p:cNvPicPr>
              <a:picLocks noChangeAspect="1" noChangeArrowheads="1"/>
            </p:cNvPicPr>
            <p:nvPr/>
          </p:nvPicPr>
          <p:blipFill>
            <a:blip r:embed="rId2"/>
            <a:srcRect/>
            <a:stretch>
              <a:fillRect/>
            </a:stretch>
          </p:blipFill>
          <p:spPr bwMode="auto">
            <a:xfrm>
              <a:off x="115273" y="5643578"/>
              <a:ext cx="2599339" cy="1071570"/>
            </a:xfrm>
            <a:prstGeom prst="rect">
              <a:avLst/>
            </a:prstGeom>
            <a:grpFill/>
            <a:ln w="9525">
              <a:noFill/>
              <a:miter lim="800000"/>
              <a:headEnd type="none" w="sm" len="sm"/>
              <a:tailEnd type="none" w="sm" len="sm"/>
            </a:ln>
          </p:spPr>
        </p:pic>
        <p:sp>
          <p:nvSpPr>
            <p:cNvPr id="10" name="ZoneTexte 9"/>
            <p:cNvSpPr txBox="1"/>
            <p:nvPr/>
          </p:nvSpPr>
          <p:spPr>
            <a:xfrm>
              <a:off x="2928926" y="5720380"/>
              <a:ext cx="3143272" cy="923330"/>
            </a:xfrm>
            <a:prstGeom prst="rect">
              <a:avLst/>
            </a:prstGeom>
            <a:grpFill/>
          </p:spPr>
          <p:txBody>
            <a:bodyPr wrap="square" rtlCol="0">
              <a:spAutoFit/>
            </a:bodyPr>
            <a:lstStyle/>
            <a:p>
              <a:r>
                <a:rPr lang="fr-CA" b="1" dirty="0" smtClean="0">
                  <a:latin typeface="Verdana" pitchFamily="34" charset="0"/>
                  <a:ea typeface="Verdana" pitchFamily="34" charset="0"/>
                  <a:cs typeface="Verdana" pitchFamily="34" charset="0"/>
                </a:rPr>
                <a:t>www.creat08.ca </a:t>
              </a:r>
              <a:br>
                <a:rPr lang="fr-CA" b="1" dirty="0" smtClean="0">
                  <a:latin typeface="Verdana" pitchFamily="34" charset="0"/>
                  <a:ea typeface="Verdana" pitchFamily="34" charset="0"/>
                  <a:cs typeface="Verdana" pitchFamily="34" charset="0"/>
                </a:rPr>
              </a:br>
              <a:r>
                <a:rPr lang="fr-CA" b="1" dirty="0" smtClean="0">
                  <a:latin typeface="Verdana" pitchFamily="34" charset="0"/>
                  <a:ea typeface="Verdana" pitchFamily="34" charset="0"/>
                  <a:cs typeface="Verdana" pitchFamily="34" charset="0"/>
                </a:rPr>
                <a:t>819 762-5770</a:t>
              </a:r>
              <a:r>
                <a:rPr lang="fr-CA" dirty="0" smtClean="0">
                  <a:latin typeface="Verdana" pitchFamily="34" charset="0"/>
                  <a:ea typeface="Verdana" pitchFamily="34" charset="0"/>
                  <a:cs typeface="Verdana" pitchFamily="34" charset="0"/>
                </a:rPr>
                <a:t/>
              </a:r>
              <a:br>
                <a:rPr lang="fr-CA" dirty="0" smtClean="0">
                  <a:latin typeface="Verdana" pitchFamily="34" charset="0"/>
                  <a:ea typeface="Verdana" pitchFamily="34" charset="0"/>
                  <a:cs typeface="Verdana" pitchFamily="34" charset="0"/>
                </a:rPr>
              </a:br>
              <a:r>
                <a:rPr lang="fr-CA" b="1" dirty="0" smtClean="0">
                  <a:latin typeface="Verdana" pitchFamily="34" charset="0"/>
                  <a:ea typeface="Verdana" pitchFamily="34" charset="0"/>
                  <a:cs typeface="Verdana" pitchFamily="34" charset="0"/>
                </a:rPr>
                <a:t>info@creat08.ca</a:t>
              </a:r>
              <a:endParaRPr lang="fr-CA" dirty="0">
                <a:latin typeface="Verdana" pitchFamily="34" charset="0"/>
                <a:ea typeface="Verdana" pitchFamily="34" charset="0"/>
                <a:cs typeface="Verdana" pitchFamily="34" charset="0"/>
              </a:endParaRPr>
            </a:p>
          </p:txBody>
        </p:sp>
        <p:sp>
          <p:nvSpPr>
            <p:cNvPr id="11" name="ZoneTexte 10"/>
            <p:cNvSpPr txBox="1"/>
            <p:nvPr/>
          </p:nvSpPr>
          <p:spPr>
            <a:xfrm>
              <a:off x="6215074" y="5786454"/>
              <a:ext cx="2928926" cy="830997"/>
            </a:xfrm>
            <a:prstGeom prst="rect">
              <a:avLst/>
            </a:prstGeom>
            <a:grpFill/>
          </p:spPr>
          <p:txBody>
            <a:bodyPr wrap="square" rtlCol="0">
              <a:spAutoFit/>
            </a:bodyPr>
            <a:lstStyle/>
            <a:p>
              <a:r>
                <a:rPr lang="fr-CA" sz="1600" b="1" dirty="0" smtClean="0">
                  <a:latin typeface="Verdana" pitchFamily="34" charset="0"/>
                  <a:ea typeface="Verdana" pitchFamily="34" charset="0"/>
                  <a:cs typeface="Verdana" pitchFamily="34" charset="0"/>
                </a:rPr>
                <a:t>facebook.com/creat08            </a:t>
              </a:r>
            </a:p>
            <a:p>
              <a:r>
                <a:rPr lang="fr-CA" sz="1600" b="1" dirty="0" smtClean="0">
                  <a:latin typeface="Verdana" pitchFamily="34" charset="0"/>
                  <a:ea typeface="Verdana" pitchFamily="34" charset="0"/>
                  <a:cs typeface="Verdana" pitchFamily="34" charset="0"/>
                </a:rPr>
                <a:t>twitter.com/CREAT_08 </a:t>
              </a:r>
              <a:endParaRPr lang="fr-CA" sz="1600" b="1" dirty="0">
                <a:latin typeface="Verdana" pitchFamily="34" charset="0"/>
                <a:ea typeface="Verdana" pitchFamily="34" charset="0"/>
                <a:cs typeface="Verdana" pitchFamily="34" charset="0"/>
              </a:endParaRPr>
            </a:p>
          </p:txBody>
        </p:sp>
        <p:pic>
          <p:nvPicPr>
            <p:cNvPr id="13" name="Image 12" descr="Twitter_Logo.gif"/>
            <p:cNvPicPr>
              <a:picLocks noChangeAspect="1"/>
            </p:cNvPicPr>
            <p:nvPr/>
          </p:nvPicPr>
          <p:blipFill>
            <a:blip r:embed="rId3"/>
            <a:stretch>
              <a:fillRect/>
            </a:stretch>
          </p:blipFill>
          <p:spPr>
            <a:xfrm>
              <a:off x="5895984" y="6262707"/>
              <a:ext cx="357190" cy="357190"/>
            </a:xfrm>
            <a:prstGeom prst="rect">
              <a:avLst/>
            </a:prstGeom>
            <a:grpFill/>
          </p:spPr>
        </p:pic>
        <p:pic>
          <p:nvPicPr>
            <p:cNvPr id="14" name="Image 13" descr="logo_facebook.png"/>
            <p:cNvPicPr>
              <a:picLocks noChangeAspect="1"/>
            </p:cNvPicPr>
            <p:nvPr/>
          </p:nvPicPr>
          <p:blipFill>
            <a:blip r:embed="rId4" cstate="print"/>
            <a:stretch>
              <a:fillRect/>
            </a:stretch>
          </p:blipFill>
          <p:spPr>
            <a:xfrm>
              <a:off x="5929322" y="5786454"/>
              <a:ext cx="357190" cy="357190"/>
            </a:xfrm>
            <a:prstGeom prst="rect">
              <a:avLst/>
            </a:prstGeom>
            <a:grpFill/>
          </p:spPr>
        </p:pic>
      </p:grpSp>
      <p:pic>
        <p:nvPicPr>
          <p:cNvPr id="26" name="Picture 5"/>
          <p:cNvPicPr>
            <a:picLocks noChangeAspect="1" noChangeArrowheads="1"/>
          </p:cNvPicPr>
          <p:nvPr/>
        </p:nvPicPr>
        <p:blipFill>
          <a:blip r:embed="rId2"/>
          <a:srcRect/>
          <a:stretch>
            <a:fillRect/>
          </a:stretch>
        </p:blipFill>
        <p:spPr bwMode="auto">
          <a:xfrm>
            <a:off x="2285984" y="0"/>
            <a:ext cx="4505463" cy="1857364"/>
          </a:xfrm>
          <a:prstGeom prst="rect">
            <a:avLst/>
          </a:prstGeom>
          <a:noFill/>
          <a:ln w="9525">
            <a:noFill/>
            <a:miter lim="800000"/>
            <a:headEnd type="none" w="sm" len="sm"/>
            <a:tailEnd type="none" w="sm" len="sm"/>
          </a:ln>
        </p:spPr>
      </p:pic>
      <p:pic>
        <p:nvPicPr>
          <p:cNvPr id="15" name="Image 14" descr="Devenez membres.png"/>
          <p:cNvPicPr>
            <a:picLocks noChangeAspect="1"/>
          </p:cNvPicPr>
          <p:nvPr/>
        </p:nvPicPr>
        <p:blipFill>
          <a:blip r:embed="rId5"/>
          <a:stretch>
            <a:fillRect/>
          </a:stretch>
        </p:blipFill>
        <p:spPr>
          <a:xfrm>
            <a:off x="0" y="2285992"/>
            <a:ext cx="9144000" cy="2286000"/>
          </a:xfrm>
          <a:prstGeom prst="rect">
            <a:avLst/>
          </a:prstGeom>
        </p:spPr>
      </p:pic>
    </p:spTree>
    <p:extLst>
      <p:ext uri="{BB962C8B-B14F-4D97-AF65-F5344CB8AC3E}">
        <p14:creationId xmlns:p14="http://schemas.microsoft.com/office/powerpoint/2010/main" val="1510602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92696"/>
            <a:ext cx="7772400" cy="1780108"/>
          </a:xfrm>
        </p:spPr>
        <p:txBody>
          <a:bodyPr>
            <a:normAutofit fontScale="90000"/>
          </a:bodyPr>
          <a:lstStyle/>
          <a:p>
            <a:r>
              <a:rPr lang="fr-CA" dirty="0" smtClean="0"/>
              <a:t/>
            </a:r>
            <a:br>
              <a:rPr lang="fr-CA" dirty="0" smtClean="0"/>
            </a:br>
            <a:r>
              <a:rPr lang="fr-CA" dirty="0"/>
              <a:t/>
            </a:r>
            <a:br>
              <a:rPr lang="fr-CA" dirty="0"/>
            </a:br>
            <a:r>
              <a:rPr lang="fr-CA" dirty="0" smtClean="0"/>
              <a:t/>
            </a:r>
            <a:br>
              <a:rPr lang="fr-CA" dirty="0" smtClean="0"/>
            </a:br>
            <a:r>
              <a:rPr lang="fr-CA" dirty="0" smtClean="0"/>
              <a:t>Le Martinet ramoneur : une espèce à mieux connaître pour mieux la conserver ! </a:t>
            </a:r>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8873" y="3849993"/>
            <a:ext cx="1468075" cy="1361306"/>
          </a:xfrm>
          <a:prstGeom prst="rect">
            <a:avLst/>
          </a:prstGeom>
        </p:spPr>
      </p:pic>
      <p:sp>
        <p:nvSpPr>
          <p:cNvPr id="7" name="ZoneTexte 6"/>
          <p:cNvSpPr txBox="1"/>
          <p:nvPr/>
        </p:nvSpPr>
        <p:spPr>
          <a:xfrm>
            <a:off x="212602" y="6288596"/>
            <a:ext cx="1944216" cy="246221"/>
          </a:xfrm>
          <a:prstGeom prst="rect">
            <a:avLst/>
          </a:prstGeom>
          <a:noFill/>
        </p:spPr>
        <p:txBody>
          <a:bodyPr wrap="square" rtlCol="0">
            <a:spAutoFit/>
          </a:bodyPr>
          <a:lstStyle/>
          <a:p>
            <a:r>
              <a:rPr lang="fr-CA" sz="1000" dirty="0" smtClean="0"/>
              <a:t>Crédit photo : Mike Veltri </a:t>
            </a:r>
            <a:endParaRPr lang="fr-CA" sz="1000"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4710" y="2636912"/>
            <a:ext cx="3349783" cy="2232248"/>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38" y="2492896"/>
            <a:ext cx="2646040" cy="1058416"/>
          </a:xfrm>
          <a:prstGeom prst="rect">
            <a:avLst/>
          </a:prstGeom>
        </p:spPr>
      </p:pic>
    </p:spTree>
    <p:extLst>
      <p:ext uri="{BB962C8B-B14F-4D97-AF65-F5344CB8AC3E}">
        <p14:creationId xmlns:p14="http://schemas.microsoft.com/office/powerpoint/2010/main" val="2868673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916832"/>
            <a:ext cx="7056784" cy="4680520"/>
          </a:xfrm>
        </p:spPr>
        <p:txBody>
          <a:bodyPr>
            <a:normAutofit fontScale="77500" lnSpcReduction="20000"/>
          </a:bodyPr>
          <a:lstStyle/>
          <a:p>
            <a:pPr algn="just"/>
            <a:r>
              <a:rPr lang="fr-CA" sz="2100" b="1" u="sng" dirty="0" smtClean="0"/>
              <a:t>Qui suis-je ? Comment me reconnaître ? </a:t>
            </a:r>
          </a:p>
          <a:p>
            <a:pPr marL="0" indent="0" algn="just">
              <a:buNone/>
            </a:pPr>
            <a:r>
              <a:rPr lang="fr-CA" sz="1900" dirty="0" smtClean="0"/>
              <a:t>Je suis un </a:t>
            </a:r>
            <a:r>
              <a:rPr lang="fr-CA" sz="1900" b="1" dirty="0" smtClean="0"/>
              <a:t>oiseau migrateur</a:t>
            </a:r>
            <a:r>
              <a:rPr lang="fr-CA" sz="1900" dirty="0" smtClean="0"/>
              <a:t>, insectivore,  qui ressemble à une hirondelle. Oiseau de petite taille (12 à 14 cm de long et 29 à 31 cm d’envergure), mes ailes sont en forme de boomerang et elles sont pointues et étroites. J’ai une courte queue et suis de couleur brun foncé. Mes pattes sont très petites et me permettent seulement de m’agripper à des surfaces verticales, j’ai donc beaucoup de mal à me poser et m’agripper aux branches, je suis donc la plupart du temps en vol. Mon vol est saccadé et rapide. (45 km/h). </a:t>
            </a:r>
          </a:p>
          <a:p>
            <a:pPr marL="0" indent="0" algn="just">
              <a:buNone/>
            </a:pPr>
            <a:endParaRPr lang="fr-CA" sz="1900" dirty="0" smtClean="0"/>
          </a:p>
          <a:p>
            <a:pPr algn="just"/>
            <a:r>
              <a:rPr lang="fr-CA" sz="2100" b="1" u="sng" dirty="0" smtClean="0"/>
              <a:t>Habitudes de vie : dortoirs et nichoirs </a:t>
            </a:r>
          </a:p>
          <a:p>
            <a:pPr marL="0" indent="0" algn="just">
              <a:buNone/>
            </a:pPr>
            <a:r>
              <a:rPr lang="fr-CA" sz="1900" dirty="0" smtClean="0"/>
              <a:t>En hiver, je vis en Amérique du Sud, et reviens à chaque printemps au Québec dans les zones tempérées , et j’y reste jusqu’à la fin de l’été. J’utilise les </a:t>
            </a:r>
            <a:r>
              <a:rPr lang="fr-CA" sz="1900" b="1" dirty="0" smtClean="0"/>
              <a:t>cheminées en maçonnerie </a:t>
            </a:r>
            <a:r>
              <a:rPr lang="fr-CA" sz="1900" dirty="0" smtClean="0"/>
              <a:t>pour me reposer (mai à mi-juin) et faire mon nid (mi-juin-fin août), ou bien des gros arbres morts et creux (chicots).  </a:t>
            </a:r>
          </a:p>
          <a:p>
            <a:pPr marL="0" indent="0" algn="just">
              <a:buNone/>
            </a:pPr>
            <a:endParaRPr lang="fr-CA" sz="1900" dirty="0" smtClean="0"/>
          </a:p>
          <a:p>
            <a:pPr algn="just"/>
            <a:r>
              <a:rPr lang="fr-CA" sz="2100" b="1" u="sng" dirty="0" smtClean="0"/>
              <a:t>Localisation</a:t>
            </a:r>
            <a:r>
              <a:rPr lang="fr-CA" sz="1900" b="1" dirty="0" smtClean="0"/>
              <a:t> </a:t>
            </a:r>
            <a:endParaRPr lang="fr-CA" sz="1900" dirty="0" smtClean="0"/>
          </a:p>
          <a:p>
            <a:pPr marL="0" indent="0" algn="just">
              <a:buNone/>
            </a:pPr>
            <a:r>
              <a:rPr lang="fr-CA" sz="1900" dirty="0" smtClean="0"/>
              <a:t>MRC de Témiscamingue, principalement proche des zones d’eau (abondance des insectes). </a:t>
            </a:r>
          </a:p>
          <a:p>
            <a:pPr algn="just"/>
            <a:endParaRPr lang="fr-CA" sz="1900" dirty="0" smtClean="0"/>
          </a:p>
          <a:p>
            <a:pPr algn="just"/>
            <a:r>
              <a:rPr lang="fr-CA" sz="2100" b="1" u="sng" dirty="0" smtClean="0"/>
              <a:t>Oiseau en péril </a:t>
            </a:r>
            <a:endParaRPr lang="fr-CA" sz="1900" dirty="0"/>
          </a:p>
          <a:p>
            <a:pPr marL="0" indent="0" algn="just">
              <a:buNone/>
            </a:pPr>
            <a:r>
              <a:rPr lang="fr-CA" sz="1900" dirty="0" smtClean="0"/>
              <a:t>Causes du déclin : perte de son habitat (chicots et cheminées), pesticides, conditions météorologiques, incidents,  etc. </a:t>
            </a:r>
          </a:p>
          <a:p>
            <a:pPr marL="0" indent="0">
              <a:buNone/>
            </a:pPr>
            <a:endParaRPr lang="fr-CA" dirty="0" smtClean="0"/>
          </a:p>
          <a:p>
            <a:pPr marL="0" indent="0">
              <a:buNone/>
            </a:pPr>
            <a:endParaRPr lang="fr-CA" dirty="0"/>
          </a:p>
        </p:txBody>
      </p:sp>
      <p:sp>
        <p:nvSpPr>
          <p:cNvPr id="2" name="Titre 1"/>
          <p:cNvSpPr>
            <a:spLocks noGrp="1"/>
          </p:cNvSpPr>
          <p:nvPr>
            <p:ph type="title"/>
          </p:nvPr>
        </p:nvSpPr>
        <p:spPr/>
        <p:txBody>
          <a:bodyPr>
            <a:normAutofit/>
          </a:bodyPr>
          <a:lstStyle/>
          <a:p>
            <a:r>
              <a:rPr lang="fr-CA" sz="4000" dirty="0" smtClean="0"/>
              <a:t>Situation du Martinet ramoneur</a:t>
            </a:r>
            <a:endParaRPr lang="fr-CA" sz="40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1283917"/>
            <a:ext cx="1760785" cy="1656184"/>
          </a:xfrm>
          <a:prstGeom prst="rect">
            <a:avLst/>
          </a:prstGeom>
        </p:spPr>
      </p:pic>
    </p:spTree>
    <p:extLst>
      <p:ext uri="{BB962C8B-B14F-4D97-AF65-F5344CB8AC3E}">
        <p14:creationId xmlns:p14="http://schemas.microsoft.com/office/powerpoint/2010/main" val="568834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2859236289"/>
              </p:ext>
            </p:extLst>
          </p:nvPr>
        </p:nvGraphicFramePr>
        <p:xfrm>
          <a:off x="467544" y="2132856"/>
          <a:ext cx="3456384"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re 2"/>
          <p:cNvSpPr>
            <a:spLocks noGrp="1"/>
          </p:cNvSpPr>
          <p:nvPr>
            <p:ph type="title"/>
          </p:nvPr>
        </p:nvSpPr>
        <p:spPr/>
        <p:txBody>
          <a:bodyPr/>
          <a:lstStyle/>
          <a:p>
            <a:r>
              <a:rPr lang="fr-CA" dirty="0" smtClean="0"/>
              <a:t>Illustration du déclin </a:t>
            </a:r>
            <a:endParaRPr lang="fr-CA" dirty="0"/>
          </a:p>
        </p:txBody>
      </p:sp>
      <p:graphicFrame>
        <p:nvGraphicFramePr>
          <p:cNvPr id="6" name="Espace réservé du contenu 4"/>
          <p:cNvGraphicFramePr>
            <a:graphicFrameLocks/>
          </p:cNvGraphicFramePr>
          <p:nvPr>
            <p:extLst>
              <p:ext uri="{D42A27DB-BD31-4B8C-83A1-F6EECF244321}">
                <p14:modId xmlns:p14="http://schemas.microsoft.com/office/powerpoint/2010/main" val="2732213351"/>
              </p:ext>
            </p:extLst>
          </p:nvPr>
        </p:nvGraphicFramePr>
        <p:xfrm>
          <a:off x="4644008" y="2708920"/>
          <a:ext cx="4392488"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7122634" y="6436093"/>
            <a:ext cx="2016224" cy="369332"/>
          </a:xfrm>
          <a:prstGeom prst="rect">
            <a:avLst/>
          </a:prstGeom>
          <a:noFill/>
        </p:spPr>
        <p:txBody>
          <a:bodyPr wrap="square" rtlCol="0">
            <a:spAutoFit/>
          </a:bodyPr>
          <a:lstStyle/>
          <a:p>
            <a:r>
              <a:rPr lang="fr-CA" dirty="0" smtClean="0"/>
              <a:t>Données du RQO </a:t>
            </a:r>
            <a:endParaRPr lang="fr-CA" dirty="0"/>
          </a:p>
        </p:txBody>
      </p:sp>
    </p:spTree>
    <p:extLst>
      <p:ext uri="{BB962C8B-B14F-4D97-AF65-F5344CB8AC3E}">
        <p14:creationId xmlns:p14="http://schemas.microsoft.com/office/powerpoint/2010/main" val="375801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2276871"/>
            <a:ext cx="4968551" cy="3757549"/>
          </a:xfrm>
        </p:spPr>
        <p:txBody>
          <a:bodyPr>
            <a:normAutofit fontScale="92500" lnSpcReduction="10000"/>
          </a:bodyPr>
          <a:lstStyle/>
          <a:p>
            <a:pPr algn="just"/>
            <a:r>
              <a:rPr lang="fr-CA" dirty="0" smtClean="0"/>
              <a:t>Maçonnerie (brique, pierre, ciment)</a:t>
            </a:r>
          </a:p>
          <a:p>
            <a:pPr marL="0" indent="0" algn="just">
              <a:buNone/>
            </a:pPr>
            <a:endParaRPr lang="fr-CA" dirty="0" smtClean="0"/>
          </a:p>
          <a:p>
            <a:pPr algn="just"/>
            <a:r>
              <a:rPr lang="fr-CA" dirty="0" smtClean="0"/>
              <a:t>Bon diamètre (au moins 28,5 cm)</a:t>
            </a:r>
          </a:p>
          <a:p>
            <a:pPr marL="0" indent="0" algn="just">
              <a:buNone/>
            </a:pPr>
            <a:endParaRPr lang="fr-CA" dirty="0" smtClean="0"/>
          </a:p>
          <a:p>
            <a:pPr algn="just"/>
            <a:r>
              <a:rPr lang="fr-CA" dirty="0" smtClean="0"/>
              <a:t>Surface intérieure rugueuse </a:t>
            </a:r>
          </a:p>
          <a:p>
            <a:pPr marL="0" indent="0" algn="just">
              <a:buNone/>
            </a:pPr>
            <a:endParaRPr lang="fr-CA" dirty="0" smtClean="0"/>
          </a:p>
          <a:p>
            <a:pPr algn="just"/>
            <a:r>
              <a:rPr lang="fr-CA" dirty="0" smtClean="0"/>
              <a:t>Aucun dommage causé par l’oiseau à la cheminée </a:t>
            </a:r>
          </a:p>
          <a:p>
            <a:pPr marL="0" indent="0" algn="just">
              <a:buNone/>
            </a:pPr>
            <a:endParaRPr lang="fr-CA" dirty="0" smtClean="0"/>
          </a:p>
          <a:p>
            <a:pPr algn="just"/>
            <a:r>
              <a:rPr lang="fr-CA" dirty="0" smtClean="0"/>
              <a:t>Cheminées de plus en plus rares </a:t>
            </a:r>
          </a:p>
          <a:p>
            <a:pPr algn="just"/>
            <a:endParaRPr lang="fr-CA" dirty="0" smtClean="0"/>
          </a:p>
          <a:p>
            <a:pPr algn="just"/>
            <a:endParaRPr lang="fr-CA" dirty="0" smtClean="0"/>
          </a:p>
          <a:p>
            <a:pPr marL="0" indent="0">
              <a:buNone/>
            </a:pPr>
            <a:endParaRPr lang="fr-CA" dirty="0"/>
          </a:p>
          <a:p>
            <a:endParaRPr lang="fr-CA" dirty="0"/>
          </a:p>
        </p:txBody>
      </p:sp>
      <p:sp>
        <p:nvSpPr>
          <p:cNvPr id="3" name="Titre 2"/>
          <p:cNvSpPr>
            <a:spLocks noGrp="1"/>
          </p:cNvSpPr>
          <p:nvPr>
            <p:ph type="title"/>
          </p:nvPr>
        </p:nvSpPr>
        <p:spPr/>
        <p:txBody>
          <a:bodyPr>
            <a:normAutofit fontScale="90000"/>
          </a:bodyPr>
          <a:lstStyle/>
          <a:p>
            <a:r>
              <a:rPr lang="fr-CA" dirty="0" smtClean="0"/>
              <a:t>Caractéristiques des cheminées utilisées par le Martinet ramoneur </a:t>
            </a:r>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3" y="1844824"/>
            <a:ext cx="3240361" cy="2430271"/>
          </a:xfrm>
          <a:prstGeom prst="rect">
            <a:avLst/>
          </a:prstGeom>
        </p:spPr>
      </p:pic>
      <p:sp>
        <p:nvSpPr>
          <p:cNvPr id="5" name="ZoneTexte 4"/>
          <p:cNvSpPr txBox="1"/>
          <p:nvPr/>
        </p:nvSpPr>
        <p:spPr>
          <a:xfrm>
            <a:off x="6379096" y="6574988"/>
            <a:ext cx="2736304" cy="246221"/>
          </a:xfrm>
          <a:prstGeom prst="rect">
            <a:avLst/>
          </a:prstGeom>
          <a:noFill/>
        </p:spPr>
        <p:txBody>
          <a:bodyPr wrap="square" rtlCol="0">
            <a:spAutoFit/>
          </a:bodyPr>
          <a:lstStyle/>
          <a:p>
            <a:r>
              <a:rPr lang="fr-CA" sz="1000" dirty="0" smtClean="0"/>
              <a:t>Crédit photos : Regroupement QuébecOiseaux </a:t>
            </a:r>
            <a:endParaRPr lang="fr-CA" sz="1000"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858" y="4365104"/>
            <a:ext cx="2920523" cy="2190392"/>
          </a:xfrm>
          <a:prstGeom prst="rect">
            <a:avLst/>
          </a:prstGeom>
        </p:spPr>
      </p:pic>
      <p:sp>
        <p:nvSpPr>
          <p:cNvPr id="8" name="ZoneTexte 7"/>
          <p:cNvSpPr txBox="1"/>
          <p:nvPr/>
        </p:nvSpPr>
        <p:spPr>
          <a:xfrm>
            <a:off x="107504" y="6093831"/>
            <a:ext cx="5400600" cy="923330"/>
          </a:xfrm>
          <a:prstGeom prst="rect">
            <a:avLst/>
          </a:prstGeom>
          <a:noFill/>
        </p:spPr>
        <p:txBody>
          <a:bodyPr wrap="square" rtlCol="0">
            <a:spAutoFit/>
          </a:bodyPr>
          <a:lstStyle/>
          <a:p>
            <a:r>
              <a:rPr lang="fr-CA" dirty="0" smtClean="0">
                <a:hlinkClick r:id="rId4"/>
              </a:rPr>
              <a:t>https</a:t>
            </a:r>
            <a:r>
              <a:rPr lang="fr-CA" dirty="0">
                <a:hlinkClick r:id="rId4"/>
              </a:rPr>
              <a:t>://www.flickr.com/photos/27395680@N04/8979236912/</a:t>
            </a:r>
            <a:r>
              <a:rPr lang="fr-CA" dirty="0"/>
              <a:t> </a:t>
            </a:r>
          </a:p>
          <a:p>
            <a:endParaRPr lang="fr-CA" dirty="0"/>
          </a:p>
        </p:txBody>
      </p:sp>
    </p:spTree>
    <p:extLst>
      <p:ext uri="{BB962C8B-B14F-4D97-AF65-F5344CB8AC3E}">
        <p14:creationId xmlns:p14="http://schemas.microsoft.com/office/powerpoint/2010/main" val="184758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r>
              <a:rPr lang="fr-CA" b="1" dirty="0" smtClean="0">
                <a:effectLst>
                  <a:outerShdw blurRad="38100" dist="38100" dir="2700000" algn="tl">
                    <a:srgbClr val="000000">
                      <a:alpha val="43137"/>
                    </a:srgbClr>
                  </a:outerShdw>
                </a:effectLst>
              </a:rPr>
              <a:t>Pourquoi est-ce grave ? </a:t>
            </a:r>
            <a:r>
              <a:rPr lang="fr-CA" dirty="0" smtClean="0"/>
              <a:t>L’oiseau contribue à la qualité de l’environnement en protégeant les produits de l’agriculture et de la forêt des organismes nuisibles et il favorise la santé et la diversité des écosystèmes par leur contribution à la pollinisation et à la dispersion des graines. </a:t>
            </a:r>
          </a:p>
          <a:p>
            <a:pPr algn="just"/>
            <a:r>
              <a:rPr lang="fr-CA" dirty="0" smtClean="0"/>
              <a:t>De plus, nombreuses activités économiques et touristiques liées à l’observation de la nature. </a:t>
            </a:r>
          </a:p>
          <a:p>
            <a:endParaRPr lang="fr-CA" dirty="0"/>
          </a:p>
        </p:txBody>
      </p:sp>
      <p:sp>
        <p:nvSpPr>
          <p:cNvPr id="2" name="Titre 1"/>
          <p:cNvSpPr>
            <a:spLocks noGrp="1"/>
          </p:cNvSpPr>
          <p:nvPr>
            <p:ph type="title"/>
          </p:nvPr>
        </p:nvSpPr>
        <p:spPr/>
        <p:txBody>
          <a:bodyPr>
            <a:normAutofit/>
          </a:bodyPr>
          <a:lstStyle/>
          <a:p>
            <a:r>
              <a:rPr lang="fr-CA" sz="4000" dirty="0" smtClean="0"/>
              <a:t>Conséquences du déclin </a:t>
            </a:r>
            <a:endParaRPr lang="fr-CA" sz="4000" dirty="0"/>
          </a:p>
        </p:txBody>
      </p:sp>
    </p:spTree>
    <p:extLst>
      <p:ext uri="{BB962C8B-B14F-4D97-AF65-F5344CB8AC3E}">
        <p14:creationId xmlns:p14="http://schemas.microsoft.com/office/powerpoint/2010/main" val="3060773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420888"/>
            <a:ext cx="8352928" cy="4032448"/>
          </a:xfrm>
        </p:spPr>
        <p:txBody>
          <a:bodyPr>
            <a:noAutofit/>
          </a:bodyPr>
          <a:lstStyle/>
          <a:p>
            <a:pPr algn="just"/>
            <a:r>
              <a:rPr lang="fr-CA" sz="1800" dirty="0" smtClean="0"/>
              <a:t>Projet CREAT en partenariat avec le RQO et la SLOA et avec l’appui financier de la Fondation de la Faune du Québec, dont les objectifs sont : </a:t>
            </a:r>
          </a:p>
          <a:p>
            <a:pPr marL="0" indent="0" algn="just">
              <a:buNone/>
            </a:pPr>
            <a:endParaRPr lang="fr-CA" sz="1800" dirty="0" smtClean="0"/>
          </a:p>
          <a:p>
            <a:pPr algn="just">
              <a:buFontTx/>
              <a:buChar char="-"/>
            </a:pPr>
            <a:r>
              <a:rPr lang="fr-CA" sz="1800" b="1" dirty="0" smtClean="0"/>
              <a:t>Récolter des données </a:t>
            </a:r>
            <a:r>
              <a:rPr lang="fr-CA" sz="1800" dirty="0" smtClean="0"/>
              <a:t>à l’aide d’ornithologues et </a:t>
            </a:r>
            <a:r>
              <a:rPr lang="fr-CA" sz="1800" b="1" dirty="0" smtClean="0"/>
              <a:t>répertorier les sites de dortoirs et nichoirs</a:t>
            </a:r>
            <a:r>
              <a:rPr lang="fr-CA" sz="1800" dirty="0" smtClean="0"/>
              <a:t> (cheminées), le nombre d’oiseaux, etc. Œuvrer à la conservation des cheminées : sites exceptionnels! </a:t>
            </a:r>
          </a:p>
          <a:p>
            <a:pPr marL="0" indent="0" algn="just">
              <a:buNone/>
            </a:pPr>
            <a:endParaRPr lang="fr-CA" sz="1800" dirty="0" smtClean="0"/>
          </a:p>
          <a:p>
            <a:pPr algn="just">
              <a:buFontTx/>
              <a:buChar char="-"/>
            </a:pPr>
            <a:r>
              <a:rPr lang="fr-CA" sz="1800" b="1" dirty="0" smtClean="0"/>
              <a:t>Informer et sensibiliser les élus et employés des municipalités </a:t>
            </a:r>
            <a:r>
              <a:rPr lang="fr-CA" sz="1800" dirty="0" smtClean="0"/>
              <a:t>sur la situation de l’oiseau et inciter à adopter un règlement interdisant le ramonage des cheminées pendant période de nidification de l’oiseau de mai à septembre;</a:t>
            </a:r>
          </a:p>
          <a:p>
            <a:pPr marL="0" indent="0" algn="just">
              <a:buNone/>
            </a:pPr>
            <a:endParaRPr lang="fr-CA" sz="1800" dirty="0" smtClean="0"/>
          </a:p>
          <a:p>
            <a:pPr marL="0" indent="0" algn="just">
              <a:buNone/>
            </a:pPr>
            <a:r>
              <a:rPr lang="fr-CA" sz="1800" dirty="0" smtClean="0"/>
              <a:t>  - </a:t>
            </a:r>
            <a:r>
              <a:rPr lang="fr-CA" sz="1800" b="1" dirty="0" smtClean="0"/>
              <a:t>Informer et sensibiliser les citoyens, propriétaires privés et quincailleries </a:t>
            </a:r>
            <a:r>
              <a:rPr lang="fr-CA" sz="1800" dirty="0" smtClean="0"/>
              <a:t>à      conserver leurs cheminées et à ne pas ramoner de mai à septembre. </a:t>
            </a:r>
            <a:endParaRPr lang="fr-CA" sz="1800" dirty="0"/>
          </a:p>
        </p:txBody>
      </p:sp>
      <p:sp>
        <p:nvSpPr>
          <p:cNvPr id="2" name="Titre 1"/>
          <p:cNvSpPr>
            <a:spLocks noGrp="1"/>
          </p:cNvSpPr>
          <p:nvPr>
            <p:ph type="title"/>
          </p:nvPr>
        </p:nvSpPr>
        <p:spPr/>
        <p:txBody>
          <a:bodyPr>
            <a:noAutofit/>
          </a:bodyPr>
          <a:lstStyle/>
          <a:p>
            <a:r>
              <a:rPr lang="fr-CA" sz="3200" dirty="0" smtClean="0"/>
              <a:t>Alors comment protéger le Martinet ramoneur et contribuer au rétablissement de l’espèce ? </a:t>
            </a:r>
            <a:endParaRPr lang="fr-CA" sz="3200" dirty="0"/>
          </a:p>
        </p:txBody>
      </p:sp>
    </p:spTree>
    <p:extLst>
      <p:ext uri="{BB962C8B-B14F-4D97-AF65-F5344CB8AC3E}">
        <p14:creationId xmlns:p14="http://schemas.microsoft.com/office/powerpoint/2010/main" val="4029001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2636912"/>
            <a:ext cx="8229600" cy="3600400"/>
          </a:xfrm>
        </p:spPr>
        <p:txBody>
          <a:bodyPr>
            <a:normAutofit fontScale="92500" lnSpcReduction="10000"/>
          </a:bodyPr>
          <a:lstStyle/>
          <a:p>
            <a:pPr algn="just"/>
            <a:r>
              <a:rPr lang="fr-CA" sz="2000" dirty="0" smtClean="0"/>
              <a:t>Exemple municipalité de Béarn </a:t>
            </a:r>
            <a:r>
              <a:rPr lang="fr-CA" sz="2000" b="1" u="sng" dirty="0" smtClean="0"/>
              <a:t>règlement interdisant le ramonage des cheminées de mai à septembre</a:t>
            </a:r>
            <a:r>
              <a:rPr lang="fr-CA" sz="2000" dirty="0" smtClean="0"/>
              <a:t>;</a:t>
            </a:r>
          </a:p>
          <a:p>
            <a:pPr algn="just"/>
            <a:r>
              <a:rPr lang="fr-CA" sz="2000" dirty="0" smtClean="0"/>
              <a:t>Conserver les arbres morts de plus de 50 cm de diamètre à une hauteur sécuritaire d’au moins 3 mètres;</a:t>
            </a:r>
          </a:p>
          <a:p>
            <a:pPr algn="just"/>
            <a:r>
              <a:rPr lang="fr-CA" sz="2000" dirty="0" smtClean="0"/>
              <a:t>Attribuer le statut de patrimoine naturel aux cheminées de maçonnerie occupées par le Martinet ramoneur;</a:t>
            </a:r>
          </a:p>
          <a:p>
            <a:pPr algn="just"/>
            <a:r>
              <a:rPr lang="fr-CA" sz="2000" dirty="0" smtClean="0"/>
              <a:t>Exiger un permis régissant les travaux sur les cheminées de maçonnerie;</a:t>
            </a:r>
          </a:p>
          <a:p>
            <a:pPr algn="just"/>
            <a:r>
              <a:rPr lang="fr-CA" sz="2000" dirty="0" smtClean="0"/>
              <a:t>Réaliser une campagne d’information et sensibilisation auprès des citoyens ;</a:t>
            </a:r>
          </a:p>
          <a:p>
            <a:pPr algn="just"/>
            <a:r>
              <a:rPr lang="fr-CA" sz="2000" dirty="0" smtClean="0"/>
              <a:t>Soutenir les projets d’inventaires et d’étude des cheminées utilisées par le Martinet ramoneur ;</a:t>
            </a:r>
          </a:p>
          <a:p>
            <a:pPr algn="just"/>
            <a:r>
              <a:rPr lang="fr-CA" sz="2000" dirty="0" smtClean="0"/>
              <a:t>Instaurer un programme subventionnant la rénovation des cheminées de maçonnerie .</a:t>
            </a:r>
            <a:endParaRPr lang="fr-CA" sz="2000" dirty="0"/>
          </a:p>
          <a:p>
            <a:endParaRPr lang="fr-CA" sz="1600" dirty="0" smtClean="0"/>
          </a:p>
          <a:p>
            <a:pPr marL="0" indent="0">
              <a:buNone/>
            </a:pPr>
            <a:endParaRPr lang="fr-CA" dirty="0"/>
          </a:p>
        </p:txBody>
      </p:sp>
      <p:sp>
        <p:nvSpPr>
          <p:cNvPr id="2" name="Titre 1"/>
          <p:cNvSpPr>
            <a:spLocks noGrp="1"/>
          </p:cNvSpPr>
          <p:nvPr>
            <p:ph type="title"/>
          </p:nvPr>
        </p:nvSpPr>
        <p:spPr/>
        <p:txBody>
          <a:bodyPr>
            <a:normAutofit fontScale="90000"/>
          </a:bodyPr>
          <a:lstStyle/>
          <a:p>
            <a:r>
              <a:rPr lang="fr-CA" dirty="0" smtClean="0"/>
              <a:t>Recommandations pour les municipalités </a:t>
            </a:r>
            <a:endParaRPr lang="fr-CA" dirty="0"/>
          </a:p>
        </p:txBody>
      </p:sp>
    </p:spTree>
    <p:extLst>
      <p:ext uri="{BB962C8B-B14F-4D97-AF65-F5344CB8AC3E}">
        <p14:creationId xmlns:p14="http://schemas.microsoft.com/office/powerpoint/2010/main" val="2481031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2269857"/>
            <a:ext cx="8640960" cy="4608512"/>
          </a:xfrm>
        </p:spPr>
        <p:txBody>
          <a:bodyPr>
            <a:normAutofit fontScale="25000" lnSpcReduction="20000"/>
          </a:bodyPr>
          <a:lstStyle/>
          <a:p>
            <a:pPr algn="just"/>
            <a:endParaRPr lang="fr-CA" dirty="0" smtClean="0"/>
          </a:p>
          <a:p>
            <a:pPr algn="just"/>
            <a:endParaRPr lang="fr-CA" sz="3800" dirty="0"/>
          </a:p>
          <a:p>
            <a:pPr algn="just"/>
            <a:r>
              <a:rPr lang="fr-CA" sz="8000" dirty="0" smtClean="0"/>
              <a:t>Pas de gaine métallique interne , optez plutôt pour une gaine en argile;</a:t>
            </a:r>
          </a:p>
          <a:p>
            <a:pPr algn="just"/>
            <a:r>
              <a:rPr lang="fr-CA" sz="8000" dirty="0" smtClean="0"/>
              <a:t>Pas de grillage (pare-étincelle) à l’ouverture de la cheminée; </a:t>
            </a:r>
          </a:p>
          <a:p>
            <a:pPr algn="just"/>
            <a:r>
              <a:rPr lang="fr-CA" sz="8000" dirty="0" smtClean="0"/>
              <a:t>Effectuer le ramonage en dehors de la période de nidification de l’oiseau;</a:t>
            </a:r>
          </a:p>
          <a:p>
            <a:pPr algn="just"/>
            <a:r>
              <a:rPr lang="fr-CA" sz="8000" dirty="0" smtClean="0"/>
              <a:t>Ne pas chassez les oiseaux présents dans votre cheminée et/ou détruire les nids;</a:t>
            </a:r>
          </a:p>
          <a:p>
            <a:pPr algn="just"/>
            <a:r>
              <a:rPr lang="fr-CA" sz="8000" dirty="0" smtClean="0"/>
              <a:t>Informer le futur propriétaire de la présence des Martinets et le sensibiliser à sa protection; </a:t>
            </a:r>
          </a:p>
          <a:p>
            <a:pPr algn="just"/>
            <a:r>
              <a:rPr lang="fr-CA" sz="8000" dirty="0" smtClean="0"/>
              <a:t>Communiquez avec le Regroupement QuébecOiseaux (888 647-3289) pour signaler la présence de l’oiseau; </a:t>
            </a:r>
          </a:p>
          <a:p>
            <a:pPr algn="just"/>
            <a:r>
              <a:rPr lang="fr-CA" sz="8000" dirty="0" smtClean="0"/>
              <a:t>Signez une </a:t>
            </a:r>
            <a:r>
              <a:rPr lang="fr-CA" sz="8000" b="1" dirty="0" smtClean="0"/>
              <a:t>promesse de protection </a:t>
            </a:r>
            <a:r>
              <a:rPr lang="fr-CA" sz="8000" dirty="0" smtClean="0"/>
              <a:t>visant à reconnaître la valeur de patrimoine écologique de la cheminée et engagement (moral) à protéger ce site exceptionnel; </a:t>
            </a:r>
          </a:p>
          <a:p>
            <a:pPr algn="just"/>
            <a:r>
              <a:rPr lang="fr-CA" sz="8000" dirty="0" smtClean="0"/>
              <a:t>Achetez une cheminée </a:t>
            </a:r>
            <a:r>
              <a:rPr lang="fr-CA" sz="8000" dirty="0" smtClean="0">
                <a:hlinkClick r:id="rId2"/>
              </a:rPr>
              <a:t>http</a:t>
            </a:r>
            <a:r>
              <a:rPr lang="fr-CA" sz="8000" dirty="0">
                <a:hlinkClick r:id="rId2"/>
              </a:rPr>
              <a:t>://</a:t>
            </a:r>
            <a:r>
              <a:rPr lang="fr-CA" sz="8000" dirty="0" smtClean="0">
                <a:hlinkClick r:id="rId2"/>
              </a:rPr>
              <a:t>sauvegardenature.org/boutique.html</a:t>
            </a:r>
            <a:r>
              <a:rPr lang="fr-CA" sz="8000" dirty="0" smtClean="0"/>
              <a:t>. </a:t>
            </a:r>
            <a:endParaRPr lang="fr-CA" sz="8000" dirty="0"/>
          </a:p>
        </p:txBody>
      </p:sp>
      <p:sp>
        <p:nvSpPr>
          <p:cNvPr id="3" name="Titre 2"/>
          <p:cNvSpPr>
            <a:spLocks noGrp="1"/>
          </p:cNvSpPr>
          <p:nvPr>
            <p:ph type="title"/>
          </p:nvPr>
        </p:nvSpPr>
        <p:spPr/>
        <p:txBody>
          <a:bodyPr>
            <a:noAutofit/>
          </a:bodyPr>
          <a:lstStyle/>
          <a:p>
            <a:r>
              <a:rPr lang="fr-CA" sz="4000" dirty="0" smtClean="0"/>
              <a:t>Recommandations pour les propriétaires de cheminées</a:t>
            </a:r>
            <a:endParaRPr lang="fr-CA" sz="4000" dirty="0"/>
          </a:p>
        </p:txBody>
      </p:sp>
    </p:spTree>
    <p:extLst>
      <p:ext uri="{BB962C8B-B14F-4D97-AF65-F5344CB8AC3E}">
        <p14:creationId xmlns:p14="http://schemas.microsoft.com/office/powerpoint/2010/main" val="16547565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687</TotalTime>
  <Words>1018</Words>
  <Application>Microsoft Office PowerPoint</Application>
  <PresentationFormat>Affichage à l'écran (4:3)</PresentationFormat>
  <Paragraphs>87</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Vagues</vt:lpstr>
      <vt:lpstr>Présentation PowerPoint</vt:lpstr>
      <vt:lpstr>   Le Martinet ramoneur : une espèce à mieux connaître pour mieux la conserver ! </vt:lpstr>
      <vt:lpstr>Situation du Martinet ramoneur</vt:lpstr>
      <vt:lpstr>Illustration du déclin </vt:lpstr>
      <vt:lpstr>Caractéristiques des cheminées utilisées par le Martinet ramoneur </vt:lpstr>
      <vt:lpstr>Conséquences du déclin </vt:lpstr>
      <vt:lpstr>Alors comment protéger le Martinet ramoneur et contribuer au rétablissement de l’espèce ? </vt:lpstr>
      <vt:lpstr>Recommandations pour les municipalités </vt:lpstr>
      <vt:lpstr>Recommandations pour les propriétaires de cheminées</vt:lpstr>
      <vt:lpstr>Saisir l’opportunité</vt:lpstr>
      <vt:lpstr>Loi fédérale sur les espèces en péril et loi provinciale sur les espèces menacées </vt:lpstr>
      <vt:lpstr>Merci de votre attention !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Martinet ramoneur : une espèce à mieux connaître pour mieux la conserver !</dc:title>
  <dc:creator>Sophie Laliberté</dc:creator>
  <cp:lastModifiedBy>Sophie Laliberté</cp:lastModifiedBy>
  <cp:revision>33</cp:revision>
  <dcterms:created xsi:type="dcterms:W3CDTF">2018-06-06T17:56:51Z</dcterms:created>
  <dcterms:modified xsi:type="dcterms:W3CDTF">2018-10-03T15:55:02Z</dcterms:modified>
</cp:coreProperties>
</file>